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83" r:id="rId4"/>
    <p:sldId id="261" r:id="rId5"/>
    <p:sldId id="284" r:id="rId6"/>
    <p:sldId id="259" r:id="rId7"/>
    <p:sldId id="262" r:id="rId8"/>
    <p:sldId id="271" r:id="rId9"/>
    <p:sldId id="272" r:id="rId10"/>
    <p:sldId id="273" r:id="rId11"/>
    <p:sldId id="277" r:id="rId12"/>
    <p:sldId id="285" r:id="rId13"/>
    <p:sldId id="286" r:id="rId14"/>
    <p:sldId id="287" r:id="rId15"/>
    <p:sldId id="288" r:id="rId16"/>
    <p:sldId id="289" r:id="rId17"/>
    <p:sldId id="290" r:id="rId18"/>
    <p:sldId id="291" r:id="rId19"/>
    <p:sldId id="292" r:id="rId20"/>
    <p:sldId id="293" r:id="rId21"/>
    <p:sldId id="294" r:id="rId22"/>
    <p:sldId id="280" r:id="rId23"/>
    <p:sldId id="27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5" d="100"/>
          <a:sy n="135" d="100"/>
        </p:scale>
        <p:origin x="-104" y="-2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52747-AACE-4AB3-AD6C-7312DB1EC921}" type="datetimeFigureOut">
              <a:rPr lang="en-US" smtClean="0"/>
              <a:t>8/27/13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0BF41-17FD-43F1-B3B5-5D96A472EB62}" type="slidenum">
              <a:rPr lang="en-US" smtClean="0"/>
              <a:t>‹#›</a:t>
            </a:fld>
            <a:endParaRPr lang="en-US"/>
          </a:p>
        </p:txBody>
      </p:sp>
    </p:spTree>
    <p:extLst>
      <p:ext uri="{BB962C8B-B14F-4D97-AF65-F5344CB8AC3E}">
        <p14:creationId xmlns:p14="http://schemas.microsoft.com/office/powerpoint/2010/main" val="383908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99D3853-3188-4398-ABA6-307A6729E8D4}"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85444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807B9-823A-44D3-A830-9795654C6833}"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95594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9C3463-EF26-4505-A3D6-0AEDC3E83E98}"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02077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596679-7B7E-454E-A95C-517422D3966C}" type="datetime1">
              <a:rPr lang="en-US" smtClean="0"/>
              <a:t>8/27/13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55174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30070E-D363-4A9C-B911-D9A463825519}" type="datetime1">
              <a:rPr lang="en-US" smtClean="0"/>
              <a:t>8/27/13</a:t>
            </a:fld>
            <a:endParaRPr lang="en-US"/>
          </a:p>
        </p:txBody>
      </p:sp>
      <p:sp>
        <p:nvSpPr>
          <p:cNvPr id="8" name="Footer Placeholder 7"/>
          <p:cNvSpPr>
            <a:spLocks noGrp="1"/>
          </p:cNvSpPr>
          <p:nvPr>
            <p:ph type="ftr" sz="quarter" idx="11"/>
          </p:nvPr>
        </p:nvSpPr>
        <p:spPr/>
        <p:txBody>
          <a:bodyPr/>
          <a:lstStyle/>
          <a:p>
            <a:r>
              <a:rPr lang="en-US" smtClean="0"/>
              <a:t>Copyright 2014 by Alfred P. Rovai, Jason D. Baker, and Michael K. Ponton</a:t>
            </a:r>
            <a:endParaRPr lang="en-US"/>
          </a:p>
        </p:txBody>
      </p:sp>
      <p:sp>
        <p:nvSpPr>
          <p:cNvPr id="9" name="Slide Number Placeholder 8"/>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39206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B230E1-7F74-4E93-A867-A38B563B8581}" type="datetime1">
              <a:rPr lang="en-US" smtClean="0"/>
              <a:t>8/27/13</a:t>
            </a:fld>
            <a:endParaRPr lang="en-US"/>
          </a:p>
        </p:txBody>
      </p:sp>
      <p:sp>
        <p:nvSpPr>
          <p:cNvPr id="4" name="Footer Placeholder 3"/>
          <p:cNvSpPr>
            <a:spLocks noGrp="1"/>
          </p:cNvSpPr>
          <p:nvPr>
            <p:ph type="ftr" sz="quarter" idx="11"/>
          </p:nvPr>
        </p:nvSpPr>
        <p:spPr/>
        <p:txBody>
          <a:bodyPr/>
          <a:lstStyle/>
          <a:p>
            <a:r>
              <a:rPr lang="en-US" smtClean="0"/>
              <a:t>Copyright 2014 by Alfred P. Rovai, Jason D. Baker, and Michael K. Ponton</a:t>
            </a:r>
            <a:endParaRPr lang="en-US"/>
          </a:p>
        </p:txBody>
      </p:sp>
      <p:sp>
        <p:nvSpPr>
          <p:cNvPr id="5" name="Slide Number Placeholder 4"/>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238259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6A8B3-707A-4C07-A3A9-C9341EB252BF}" type="datetime1">
              <a:rPr lang="en-US" smtClean="0"/>
              <a:t>8/27/13</a:t>
            </a:fld>
            <a:endParaRPr lang="en-US"/>
          </a:p>
        </p:txBody>
      </p:sp>
      <p:sp>
        <p:nvSpPr>
          <p:cNvPr id="3" name="Footer Placeholder 2"/>
          <p:cNvSpPr>
            <a:spLocks noGrp="1"/>
          </p:cNvSpPr>
          <p:nvPr>
            <p:ph type="ftr" sz="quarter" idx="11"/>
          </p:nvPr>
        </p:nvSpPr>
        <p:spPr/>
        <p:txBody>
          <a:bodyPr/>
          <a:lstStyle/>
          <a:p>
            <a:r>
              <a:rPr lang="en-US" smtClean="0"/>
              <a:t>Copyright 2014 by Alfred P. Rovai, Jason D. Baker, and Michael K. Ponton</a:t>
            </a:r>
            <a:endParaRPr lang="en-US"/>
          </a:p>
        </p:txBody>
      </p:sp>
      <p:sp>
        <p:nvSpPr>
          <p:cNvPr id="4" name="Slide Number Placeholder 3"/>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44012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D16A4-BEE0-4D5E-9504-098B3B1FCA6F}" type="datetime1">
              <a:rPr lang="en-US" smtClean="0"/>
              <a:t>8/27/13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17297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7DDE4-DA66-47F5-B123-60C0B0D7E1BE}" type="datetime1">
              <a:rPr lang="en-US" smtClean="0"/>
              <a:t>8/27/13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69650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B7D93-0BE6-4CF8-9B57-C245C6C87181}"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87352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6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F85E7-6387-462E-9934-6C92A8736218}" type="datetime1">
              <a:rPr lang="en-US" smtClean="0"/>
              <a:t>8/27/13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2014 by Alfred P. Rovai, Jason D. Baker, and Michael K. Ponton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2AE74-9504-4F08-A931-E4840DD8D596}" type="slidenum">
              <a:rPr lang="en-US" smtClean="0"/>
              <a:t>‹#›</a:t>
            </a:fld>
            <a:endParaRPr lang="en-US"/>
          </a:p>
        </p:txBody>
      </p:sp>
    </p:spTree>
    <p:extLst>
      <p:ext uri="{BB962C8B-B14F-4D97-AF65-F5344CB8AC3E}">
        <p14:creationId xmlns:p14="http://schemas.microsoft.com/office/powerpoint/2010/main" val="93710755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hyperlink" Target="http://www.watertreepress.com/stat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i="1" dirty="0" smtClean="0">
                <a:latin typeface="Times New Roman" pitchFamily="18" charset="0"/>
                <a:cs typeface="Times New Roman" pitchFamily="18" charset="0"/>
              </a:rPr>
              <a:t>Social Science Research Design and Statistics</a:t>
            </a:r>
            <a:r>
              <a:rPr lang="en-US" sz="2400" dirty="0" smtClean="0">
                <a:latin typeface="Times New Roman" pitchFamily="18" charset="0"/>
                <a:cs typeface="Times New Roman" pitchFamily="18" charset="0"/>
              </a:rPr>
              <a:t>, 2/e</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 Jason D. Baker, and Michael K. Ponton</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505200" y="2362201"/>
            <a:ext cx="5486400" cy="1981199"/>
          </a:xfrm>
        </p:spPr>
        <p:txBody>
          <a:bodyPr>
            <a:normAutofit lnSpcReduction="10000"/>
          </a:bodyPr>
          <a:lstStyle/>
          <a:p>
            <a:pPr marL="0" indent="0" algn="ctr">
              <a:buNone/>
            </a:pPr>
            <a:r>
              <a:rPr lang="en-US" sz="2800" dirty="0" smtClean="0">
                <a:latin typeface="Times New Roman" pitchFamily="18" charset="0"/>
                <a:cs typeface="Times New Roman" pitchFamily="18" charset="0"/>
              </a:rPr>
              <a:t>Factor Analysis</a:t>
            </a:r>
          </a:p>
          <a:p>
            <a:pPr marL="0" indent="0" algn="ctr">
              <a:buNone/>
            </a:pPr>
            <a:endParaRPr lang="en-US" sz="2400" dirty="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PowerPoint Prepared by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a:t>
            </a:r>
            <a:br>
              <a:rPr lang="en-US"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a:p>
            <a:pPr marL="0" indent="0" algn="ctr">
              <a:buNone/>
            </a:pP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Presentation  </a:t>
            </a:r>
            <a:r>
              <a:rPr lang="en-US" dirty="0" smtClean="0">
                <a:latin typeface="Times New Roman"/>
                <a:cs typeface="Times New Roman"/>
              </a:rPr>
              <a:t>© </a:t>
            </a:r>
            <a:r>
              <a:rPr lang="en-US" dirty="0" smtClean="0">
                <a:latin typeface="Times New Roman" pitchFamily="18" charset="0"/>
                <a:cs typeface="Times New Roman" pitchFamily="18" charset="0"/>
              </a:rPr>
              <a:t>2013 by Alfred P. Rovai, Jason D. Baker, and Michael K. Ponton</a:t>
            </a:r>
            <a:endParaRPr lang="en-US" dirty="0">
              <a:latin typeface="Times New Roman" pitchFamily="18" charset="0"/>
              <a:cs typeface="Times New Roman" pitchFamily="18" charset="0"/>
            </a:endParaRPr>
          </a:p>
        </p:txBody>
      </p:sp>
      <p:pic>
        <p:nvPicPr>
          <p:cNvPr id="10" name="Picture 9" descr="watertree press logo 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267200"/>
            <a:ext cx="2133600" cy="723410"/>
          </a:xfrm>
          <a:prstGeom prst="rect">
            <a:avLst/>
          </a:prstGeom>
        </p:spPr>
      </p:pic>
      <p:sp>
        <p:nvSpPr>
          <p:cNvPr id="5" name="TextBox 4"/>
          <p:cNvSpPr txBox="1"/>
          <p:nvPr/>
        </p:nvSpPr>
        <p:spPr>
          <a:xfrm>
            <a:off x="1066800" y="5791200"/>
            <a:ext cx="7010400" cy="461665"/>
          </a:xfrm>
          <a:prstGeom prst="rect">
            <a:avLst/>
          </a:prstGeom>
          <a:noFill/>
        </p:spPr>
        <p:txBody>
          <a:bodyPr wrap="square" rtlCol="0">
            <a:spAutoFit/>
          </a:bodyPr>
          <a:lstStyle/>
          <a:p>
            <a:pPr algn="ctr"/>
            <a:r>
              <a:rPr lang="en-US" sz="1200" dirty="0" smtClean="0">
                <a:latin typeface="Times New Roman"/>
                <a:cs typeface="Times New Roman"/>
              </a:rPr>
              <a:t>IBM</a:t>
            </a:r>
            <a:r>
              <a:rPr lang="en-US" sz="1200" dirty="0">
                <a:latin typeface="Times New Roman"/>
                <a:cs typeface="Times New Roman"/>
              </a:rPr>
              <a:t>®</a:t>
            </a:r>
            <a:r>
              <a:rPr lang="en-US" sz="1200" dirty="0" smtClean="0">
                <a:latin typeface="Times New Roman"/>
                <a:cs typeface="Times New Roman"/>
              </a:rPr>
              <a:t> SPSS</a:t>
            </a:r>
            <a:r>
              <a:rPr lang="en-US" sz="1200" dirty="0">
                <a:latin typeface="Times New Roman"/>
                <a:cs typeface="Times New Roman"/>
              </a:rPr>
              <a:t>®</a:t>
            </a:r>
            <a:r>
              <a:rPr lang="en-US" sz="1200" dirty="0" smtClean="0">
                <a:latin typeface="Times New Roman"/>
                <a:cs typeface="Times New Roman"/>
              </a:rPr>
              <a:t> Screen </a:t>
            </a:r>
            <a:r>
              <a:rPr lang="en-US" sz="1200" dirty="0">
                <a:latin typeface="Times New Roman"/>
                <a:cs typeface="Times New Roman"/>
              </a:rPr>
              <a:t>P</a:t>
            </a:r>
            <a:r>
              <a:rPr lang="en-US" sz="1200" dirty="0" smtClean="0">
                <a:latin typeface="Times New Roman"/>
                <a:cs typeface="Times New Roman"/>
              </a:rPr>
              <a:t>rints </a:t>
            </a:r>
            <a:r>
              <a:rPr lang="en-US" sz="1200" dirty="0">
                <a:latin typeface="Times New Roman"/>
                <a:cs typeface="Times New Roman"/>
              </a:rPr>
              <a:t>Courtesy of International Business Machines Corporation, </a:t>
            </a:r>
            <a:endParaRPr lang="en-US" sz="1200" dirty="0" smtClean="0">
              <a:latin typeface="Times New Roman"/>
              <a:cs typeface="Times New Roman"/>
            </a:endParaRPr>
          </a:p>
          <a:p>
            <a:pPr algn="ctr"/>
            <a:r>
              <a:rPr lang="en-US" sz="1200" dirty="0" smtClean="0">
                <a:latin typeface="Times New Roman"/>
                <a:cs typeface="Times New Roman"/>
              </a:rPr>
              <a:t>© </a:t>
            </a:r>
            <a:r>
              <a:rPr lang="en-US" sz="1200" dirty="0">
                <a:latin typeface="Times New Roman"/>
                <a:cs typeface="Times New Roman"/>
              </a:rPr>
              <a:t>International Business Machines Corporation.</a:t>
            </a:r>
          </a:p>
        </p:txBody>
      </p:sp>
      <p:pic>
        <p:nvPicPr>
          <p:cNvPr id="7" name="Picture 6" descr="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752600"/>
            <a:ext cx="2759899" cy="3567170"/>
          </a:xfrm>
          <a:prstGeom prst="rect">
            <a:avLst/>
          </a:prstGeom>
        </p:spPr>
      </p:pic>
    </p:spTree>
    <p:extLst>
      <p:ext uri="{BB962C8B-B14F-4D97-AF65-F5344CB8AC3E}">
        <p14:creationId xmlns:p14="http://schemas.microsoft.com/office/powerpoint/2010/main" val="14815996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26 at 6.11.1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5624547"/>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5" name="TextBox 4"/>
          <p:cNvSpPr txBox="1"/>
          <p:nvPr/>
        </p:nvSpPr>
        <p:spPr>
          <a:xfrm>
            <a:off x="3276600" y="4191000"/>
            <a:ext cx="5410200" cy="1754327"/>
          </a:xfrm>
          <a:prstGeom prst="rect">
            <a:avLst/>
          </a:prstGeom>
          <a:solidFill>
            <a:srgbClr val="001667"/>
          </a:solidFill>
          <a:ln w="12700">
            <a:solidFill>
              <a:schemeClr val="tx1"/>
            </a:solidFill>
          </a:ln>
        </p:spPr>
        <p:txBody>
          <a:bodyPr wrap="square" rtlCol="0">
            <a:spAutoFit/>
          </a:bodyPr>
          <a:lstStyle/>
          <a:p>
            <a:pPr algn="ctr"/>
            <a:r>
              <a:rPr lang="en-US" dirty="0"/>
              <a:t>Select the options shown in the Factor Analysis: </a:t>
            </a:r>
            <a:r>
              <a:rPr lang="en-US" dirty="0" smtClean="0"/>
              <a:t>Rotation </a:t>
            </a:r>
            <a:r>
              <a:rPr lang="en-US" dirty="0"/>
              <a:t>dialog </a:t>
            </a:r>
            <a:r>
              <a:rPr lang="en-US" dirty="0" smtClean="0"/>
              <a:t>to </a:t>
            </a:r>
            <a:r>
              <a:rPr lang="en-US" dirty="0"/>
              <a:t>the left. Click Continue then </a:t>
            </a:r>
            <a:r>
              <a:rPr lang="en-US" dirty="0" smtClean="0"/>
              <a:t>OK.</a:t>
            </a:r>
          </a:p>
          <a:p>
            <a:pPr algn="ctr"/>
            <a:endParaRPr lang="en-US" dirty="0"/>
          </a:p>
          <a:p>
            <a:pPr algn="ctr"/>
            <a:r>
              <a:rPr lang="en-US" dirty="0" smtClean="0"/>
              <a:t>Note: Direct </a:t>
            </a:r>
            <a:r>
              <a:rPr lang="en-US" dirty="0" err="1" smtClean="0"/>
              <a:t>Oblimin</a:t>
            </a:r>
            <a:r>
              <a:rPr lang="en-US" dirty="0" smtClean="0"/>
              <a:t> rotation method is selected because it allows for correlations between extracted </a:t>
            </a:r>
            <a:r>
              <a:rPr lang="en-US" dirty="0"/>
              <a:t>factors </a:t>
            </a:r>
            <a:r>
              <a:rPr lang="en-US" dirty="0" smtClean="0"/>
              <a:t>(i.e., it is an oblique method of rotation).</a:t>
            </a:r>
            <a:endParaRPr lang="en-US" dirty="0"/>
          </a:p>
        </p:txBody>
      </p:sp>
      <p:sp>
        <p:nvSpPr>
          <p:cNvPr id="6" name="Oval 5"/>
          <p:cNvSpPr/>
          <p:nvPr/>
        </p:nvSpPr>
        <p:spPr>
          <a:xfrm>
            <a:off x="2209800" y="5334000"/>
            <a:ext cx="762000" cy="3048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91000" y="3733800"/>
            <a:ext cx="6858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970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0" name="TextBox 9"/>
          <p:cNvSpPr txBox="1"/>
          <p:nvPr/>
        </p:nvSpPr>
        <p:spPr>
          <a:xfrm>
            <a:off x="1676400" y="4038600"/>
            <a:ext cx="5867400" cy="923330"/>
          </a:xfrm>
          <a:prstGeom prst="rect">
            <a:avLst/>
          </a:prstGeom>
          <a:solidFill>
            <a:srgbClr val="001667"/>
          </a:solidFill>
          <a:ln w="12700">
            <a:solidFill>
              <a:schemeClr val="tx1"/>
            </a:solidFill>
          </a:ln>
        </p:spPr>
        <p:txBody>
          <a:bodyPr wrap="square" rtlCol="0">
            <a:spAutoFit/>
          </a:bodyPr>
          <a:lstStyle/>
          <a:p>
            <a:pPr algn="ctr"/>
            <a:r>
              <a:rPr lang="en-US" dirty="0" smtClean="0"/>
              <a:t>The contents of the SPSS Log is the first output entry. The Log reflects the syntax used by SPSS to generate the Factor Analysis output.</a:t>
            </a:r>
          </a:p>
        </p:txBody>
      </p:sp>
      <p:sp>
        <p:nvSpPr>
          <p:cNvPr id="6" name="TextBox 5"/>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pic>
        <p:nvPicPr>
          <p:cNvPr id="3" name="Picture 2" descr="Screen Shot 2013-08-26 at 6.15.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9144000" cy="3257382"/>
          </a:xfrm>
          <a:prstGeom prst="rect">
            <a:avLst/>
          </a:prstGeom>
        </p:spPr>
      </p:pic>
    </p:spTree>
    <p:extLst>
      <p:ext uri="{BB962C8B-B14F-4D97-AF65-F5344CB8AC3E}">
        <p14:creationId xmlns:p14="http://schemas.microsoft.com/office/powerpoint/2010/main" val="36929513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26 at 6.28.5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9144000" cy="4979666"/>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0" name="TextBox 9"/>
          <p:cNvSpPr txBox="1"/>
          <p:nvPr/>
        </p:nvSpPr>
        <p:spPr>
          <a:xfrm>
            <a:off x="4953000" y="3352800"/>
            <a:ext cx="3810000" cy="1200329"/>
          </a:xfrm>
          <a:prstGeom prst="rect">
            <a:avLst/>
          </a:prstGeom>
          <a:solidFill>
            <a:srgbClr val="001667"/>
          </a:solidFill>
          <a:ln w="12700">
            <a:solidFill>
              <a:schemeClr val="tx1"/>
            </a:solidFill>
          </a:ln>
        </p:spPr>
        <p:txBody>
          <a:bodyPr wrap="square" rtlCol="0">
            <a:spAutoFit/>
          </a:bodyPr>
          <a:lstStyle/>
          <a:p>
            <a:pPr algn="ctr"/>
            <a:r>
              <a:rPr lang="en-US" dirty="0" smtClean="0"/>
              <a:t>SPSS output includes descriptive statistics for each variable (i.e., for each item on the Sense of Classroom Community Index).</a:t>
            </a:r>
          </a:p>
        </p:txBody>
      </p:sp>
      <p:sp>
        <p:nvSpPr>
          <p:cNvPr id="6" name="TextBox 5"/>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Tree>
    <p:extLst>
      <p:ext uri="{BB962C8B-B14F-4D97-AF65-F5344CB8AC3E}">
        <p14:creationId xmlns:p14="http://schemas.microsoft.com/office/powerpoint/2010/main" val="33408135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26 at 6.30.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0" cy="4924269"/>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0" name="TextBox 9"/>
          <p:cNvSpPr txBox="1"/>
          <p:nvPr/>
        </p:nvSpPr>
        <p:spPr>
          <a:xfrm>
            <a:off x="609600" y="5486400"/>
            <a:ext cx="8001000" cy="646331"/>
          </a:xfrm>
          <a:prstGeom prst="rect">
            <a:avLst/>
          </a:prstGeom>
          <a:solidFill>
            <a:srgbClr val="001667"/>
          </a:solidFill>
          <a:ln w="12700">
            <a:solidFill>
              <a:schemeClr val="tx1"/>
            </a:solidFill>
          </a:ln>
        </p:spPr>
        <p:txBody>
          <a:bodyPr wrap="square" rtlCol="0">
            <a:spAutoFit/>
          </a:bodyPr>
          <a:lstStyle/>
          <a:p>
            <a:pPr algn="ctr"/>
            <a:r>
              <a:rPr lang="en-US" dirty="0" smtClean="0"/>
              <a:t>The above correlation matrix reveals that each variable is related to every other variable,</a:t>
            </a:r>
            <a:r>
              <a:rPr lang="en-US" i="1" dirty="0" smtClean="0"/>
              <a:t> p </a:t>
            </a:r>
            <a:r>
              <a:rPr lang="en-US" dirty="0" smtClean="0"/>
              <a:t>&lt; .001. Strength of relationships vary between very weak to moderate.</a:t>
            </a:r>
          </a:p>
        </p:txBody>
      </p:sp>
      <p:sp>
        <p:nvSpPr>
          <p:cNvPr id="6" name="TextBox 5"/>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Tree>
    <p:extLst>
      <p:ext uri="{BB962C8B-B14F-4D97-AF65-F5344CB8AC3E}">
        <p14:creationId xmlns:p14="http://schemas.microsoft.com/office/powerpoint/2010/main" val="17157651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3-08-26 at 6.43.2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9144000" cy="50800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0" name="TextBox 9"/>
          <p:cNvSpPr txBox="1"/>
          <p:nvPr/>
        </p:nvSpPr>
        <p:spPr>
          <a:xfrm>
            <a:off x="4800600" y="1371600"/>
            <a:ext cx="4191000" cy="1477328"/>
          </a:xfrm>
          <a:prstGeom prst="rect">
            <a:avLst/>
          </a:prstGeom>
          <a:solidFill>
            <a:srgbClr val="001667"/>
          </a:solidFill>
          <a:ln w="12700">
            <a:solidFill>
              <a:schemeClr val="tx1"/>
            </a:solidFill>
          </a:ln>
        </p:spPr>
        <p:txBody>
          <a:bodyPr wrap="square" rtlCol="0">
            <a:spAutoFit/>
          </a:bodyPr>
          <a:lstStyle/>
          <a:p>
            <a:pPr algn="ctr"/>
            <a:r>
              <a:rPr lang="en-US" dirty="0" smtClean="0"/>
              <a:t>KMO and Bartlett’s test results show </a:t>
            </a:r>
            <a:r>
              <a:rPr lang="en-US" dirty="0"/>
              <a:t>that the data will factor well </a:t>
            </a:r>
            <a:r>
              <a:rPr lang="en-US" dirty="0" smtClean="0"/>
              <a:t>since the </a:t>
            </a:r>
            <a:r>
              <a:rPr lang="en-US" dirty="0"/>
              <a:t>Kaiser-Meyer-</a:t>
            </a:r>
            <a:r>
              <a:rPr lang="en-US" dirty="0" err="1"/>
              <a:t>Olkin</a:t>
            </a:r>
            <a:r>
              <a:rPr lang="en-US" dirty="0"/>
              <a:t> measure is &gt; .</a:t>
            </a:r>
            <a:r>
              <a:rPr lang="en-US" dirty="0" smtClean="0"/>
              <a:t>9. Also, Bartlett’s </a:t>
            </a:r>
            <a:r>
              <a:rPr lang="en-US" dirty="0"/>
              <a:t>test results, </a:t>
            </a:r>
            <a:r>
              <a:rPr lang="en-US" i="1" dirty="0"/>
              <a:t>p</a:t>
            </a:r>
            <a:r>
              <a:rPr lang="en-US" dirty="0"/>
              <a:t> &lt; .05, supports the assumption of </a:t>
            </a:r>
            <a:r>
              <a:rPr lang="en-US" dirty="0" err="1"/>
              <a:t>sphericity</a:t>
            </a:r>
            <a:r>
              <a:rPr lang="en-US" dirty="0"/>
              <a:t>.</a:t>
            </a:r>
            <a:endParaRPr lang="en-US" dirty="0" smtClean="0"/>
          </a:p>
        </p:txBody>
      </p:sp>
      <p:sp>
        <p:nvSpPr>
          <p:cNvPr id="6" name="TextBox 5"/>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
        <p:nvSpPr>
          <p:cNvPr id="8" name="TextBox 7"/>
          <p:cNvSpPr txBox="1"/>
          <p:nvPr/>
        </p:nvSpPr>
        <p:spPr>
          <a:xfrm>
            <a:off x="3886200" y="3048000"/>
            <a:ext cx="5105400" cy="2031325"/>
          </a:xfrm>
          <a:prstGeom prst="rect">
            <a:avLst/>
          </a:prstGeom>
          <a:solidFill>
            <a:srgbClr val="001667"/>
          </a:solidFill>
          <a:ln w="12700">
            <a:solidFill>
              <a:schemeClr val="tx1"/>
            </a:solidFill>
          </a:ln>
        </p:spPr>
        <p:txBody>
          <a:bodyPr wrap="square" rtlCol="0">
            <a:spAutoFit/>
          </a:bodyPr>
          <a:lstStyle/>
          <a:p>
            <a:pPr algn="ctr"/>
            <a:r>
              <a:rPr lang="en-US" dirty="0"/>
              <a:t>C</a:t>
            </a:r>
            <a:r>
              <a:rPr lang="en-US" dirty="0" smtClean="0"/>
              <a:t>ommunalities </a:t>
            </a:r>
            <a:r>
              <a:rPr lang="en-US" dirty="0"/>
              <a:t>(</a:t>
            </a:r>
            <a:r>
              <a:rPr lang="en-US" i="1" dirty="0"/>
              <a:t>h</a:t>
            </a:r>
            <a:r>
              <a:rPr lang="en-US" baseline="30000" dirty="0"/>
              <a:t>2</a:t>
            </a:r>
            <a:r>
              <a:rPr lang="en-US" dirty="0"/>
              <a:t>) measure the percent of variance in a given variable explained by all the factors. The </a:t>
            </a:r>
            <a:r>
              <a:rPr lang="en-US" dirty="0" smtClean="0"/>
              <a:t>output to the left shows </a:t>
            </a:r>
            <a:r>
              <a:rPr lang="en-US" dirty="0"/>
              <a:t>that 69.8% of the variance in question 3 is explained by the two factors that were extracted, while only 34% of the variance in question 11 is explained. What one desires are </a:t>
            </a:r>
            <a:r>
              <a:rPr lang="en-US" dirty="0" smtClean="0"/>
              <a:t>high values for </a:t>
            </a:r>
            <a:r>
              <a:rPr lang="en-US" dirty="0"/>
              <a:t>each question</a:t>
            </a:r>
            <a:r>
              <a:rPr lang="en-US" dirty="0" smtClean="0"/>
              <a:t>.</a:t>
            </a:r>
          </a:p>
        </p:txBody>
      </p:sp>
    </p:spTree>
    <p:extLst>
      <p:ext uri="{BB962C8B-B14F-4D97-AF65-F5344CB8AC3E}">
        <p14:creationId xmlns:p14="http://schemas.microsoft.com/office/powerpoint/2010/main" val="41593763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26 at 6.46.1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9144000" cy="4622334"/>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0" name="TextBox 9"/>
          <p:cNvSpPr txBox="1"/>
          <p:nvPr/>
        </p:nvSpPr>
        <p:spPr>
          <a:xfrm>
            <a:off x="381000" y="5257800"/>
            <a:ext cx="8305800" cy="923330"/>
          </a:xfrm>
          <a:prstGeom prst="rect">
            <a:avLst/>
          </a:prstGeom>
          <a:solidFill>
            <a:srgbClr val="001667"/>
          </a:solidFill>
          <a:ln w="12700">
            <a:solidFill>
              <a:schemeClr val="tx1"/>
            </a:solidFill>
          </a:ln>
        </p:spPr>
        <p:txBody>
          <a:bodyPr wrap="square" rtlCol="0">
            <a:spAutoFit/>
          </a:bodyPr>
          <a:lstStyle/>
          <a:p>
            <a:pPr algn="ctr"/>
            <a:r>
              <a:rPr lang="en-US" dirty="0"/>
              <a:t>The above SPSS output shows that the two extracted factors altogether account for 54.25% of the total variance (the first factor accounts for 45.75% and the second factor adds another 8.49%).</a:t>
            </a:r>
            <a:endParaRPr lang="en-US" dirty="0" smtClean="0"/>
          </a:p>
        </p:txBody>
      </p:sp>
      <p:sp>
        <p:nvSpPr>
          <p:cNvPr id="6" name="TextBox 5"/>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Tree>
    <p:extLst>
      <p:ext uri="{BB962C8B-B14F-4D97-AF65-F5344CB8AC3E}">
        <p14:creationId xmlns:p14="http://schemas.microsoft.com/office/powerpoint/2010/main" val="34621009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26 at 6.49.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0" cy="525924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0" name="TextBox 9"/>
          <p:cNvSpPr txBox="1"/>
          <p:nvPr/>
        </p:nvSpPr>
        <p:spPr>
          <a:xfrm>
            <a:off x="4419600" y="2286000"/>
            <a:ext cx="3733800" cy="923330"/>
          </a:xfrm>
          <a:prstGeom prst="rect">
            <a:avLst/>
          </a:prstGeom>
          <a:solidFill>
            <a:srgbClr val="001667"/>
          </a:solidFill>
          <a:ln w="12700">
            <a:solidFill>
              <a:schemeClr val="tx1"/>
            </a:solidFill>
          </a:ln>
        </p:spPr>
        <p:txBody>
          <a:bodyPr wrap="square" rtlCol="0">
            <a:spAutoFit/>
          </a:bodyPr>
          <a:lstStyle/>
          <a:p>
            <a:pPr algn="ctr"/>
            <a:r>
              <a:rPr lang="en-US" dirty="0"/>
              <a:t>The </a:t>
            </a:r>
            <a:r>
              <a:rPr lang="en-US" dirty="0" smtClean="0"/>
              <a:t>scree </a:t>
            </a:r>
            <a:r>
              <a:rPr lang="en-US" dirty="0"/>
              <a:t>plot supports a two factor solution since two factors possess eigenvalues of 1.0 or greater.</a:t>
            </a:r>
            <a:endParaRPr lang="en-US" dirty="0" smtClean="0"/>
          </a:p>
        </p:txBody>
      </p:sp>
      <p:sp>
        <p:nvSpPr>
          <p:cNvPr id="6" name="TextBox 5"/>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Tree>
    <p:extLst>
      <p:ext uri="{BB962C8B-B14F-4D97-AF65-F5344CB8AC3E}">
        <p14:creationId xmlns:p14="http://schemas.microsoft.com/office/powerpoint/2010/main" val="122920997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26 at 8.55.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9144000" cy="4295038"/>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0" name="TextBox 9"/>
          <p:cNvSpPr txBox="1"/>
          <p:nvPr/>
        </p:nvSpPr>
        <p:spPr>
          <a:xfrm>
            <a:off x="4114800" y="2209800"/>
            <a:ext cx="4495800" cy="1200329"/>
          </a:xfrm>
          <a:prstGeom prst="rect">
            <a:avLst/>
          </a:prstGeom>
          <a:solidFill>
            <a:srgbClr val="001667"/>
          </a:solidFill>
          <a:ln w="12700">
            <a:solidFill>
              <a:schemeClr val="tx1"/>
            </a:solidFill>
          </a:ln>
        </p:spPr>
        <p:txBody>
          <a:bodyPr wrap="square" rtlCol="0">
            <a:spAutoFit/>
          </a:bodyPr>
          <a:lstStyle/>
          <a:p>
            <a:pPr algn="ctr"/>
            <a:r>
              <a:rPr lang="en-US" dirty="0"/>
              <a:t>The factor matrix shows the </a:t>
            </a:r>
            <a:r>
              <a:rPr lang="en-US" dirty="0" err="1"/>
              <a:t>unrotated</a:t>
            </a:r>
            <a:r>
              <a:rPr lang="en-US" dirty="0"/>
              <a:t> factor loadings. Factor loading is interpreted as the Pearson correlation between the variable and the factor</a:t>
            </a:r>
            <a:r>
              <a:rPr lang="en-US" dirty="0" smtClean="0"/>
              <a:t>.</a:t>
            </a:r>
          </a:p>
        </p:txBody>
      </p:sp>
      <p:sp>
        <p:nvSpPr>
          <p:cNvPr id="6" name="TextBox 5"/>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Tree>
    <p:extLst>
      <p:ext uri="{BB962C8B-B14F-4D97-AF65-F5344CB8AC3E}">
        <p14:creationId xmlns:p14="http://schemas.microsoft.com/office/powerpoint/2010/main" val="26124543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26 at 8.57.3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 y="609600"/>
            <a:ext cx="9144000" cy="2225615"/>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0" name="TextBox 9"/>
          <p:cNvSpPr txBox="1"/>
          <p:nvPr/>
        </p:nvSpPr>
        <p:spPr>
          <a:xfrm>
            <a:off x="1524000" y="3048000"/>
            <a:ext cx="5791200" cy="2308324"/>
          </a:xfrm>
          <a:prstGeom prst="rect">
            <a:avLst/>
          </a:prstGeom>
          <a:solidFill>
            <a:srgbClr val="001667"/>
          </a:solidFill>
          <a:ln w="12700">
            <a:solidFill>
              <a:schemeClr val="tx1"/>
            </a:solidFill>
          </a:ln>
        </p:spPr>
        <p:txBody>
          <a:bodyPr wrap="square" rtlCol="0">
            <a:spAutoFit/>
          </a:bodyPr>
          <a:lstStyle/>
          <a:p>
            <a:pPr algn="ctr"/>
            <a:r>
              <a:rPr lang="en-US" dirty="0"/>
              <a:t>This test assesses whether the data adequately fits the model. The null hypothesis is that the factor model adequately describes the data.</a:t>
            </a:r>
            <a:endParaRPr lang="en-US" dirty="0" smtClean="0"/>
          </a:p>
          <a:p>
            <a:pPr algn="ctr"/>
            <a:endParaRPr lang="en-US" dirty="0"/>
          </a:p>
          <a:p>
            <a:pPr algn="ctr"/>
            <a:r>
              <a:rPr lang="en-US" dirty="0" smtClean="0"/>
              <a:t>The </a:t>
            </a:r>
            <a:r>
              <a:rPr lang="en-US" dirty="0"/>
              <a:t>above SPSS output provides evidence that the data analyzed adequately fit the model since </a:t>
            </a:r>
            <a:r>
              <a:rPr lang="en-US" i="1" dirty="0"/>
              <a:t>p</a:t>
            </a:r>
            <a:r>
              <a:rPr lang="en-US" dirty="0"/>
              <a:t> &gt; .05. One concludes that the relationships among the variables are adequately described by the two factor model.</a:t>
            </a:r>
            <a:endParaRPr lang="en-US" dirty="0" smtClean="0"/>
          </a:p>
        </p:txBody>
      </p:sp>
      <p:sp>
        <p:nvSpPr>
          <p:cNvPr id="6" name="TextBox 5"/>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Tree>
    <p:extLst>
      <p:ext uri="{BB962C8B-B14F-4D97-AF65-F5344CB8AC3E}">
        <p14:creationId xmlns:p14="http://schemas.microsoft.com/office/powerpoint/2010/main" val="111411961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26 at 9.00.0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9144000" cy="45720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0" name="TextBox 9"/>
          <p:cNvSpPr txBox="1"/>
          <p:nvPr/>
        </p:nvSpPr>
        <p:spPr>
          <a:xfrm>
            <a:off x="3886200" y="1752600"/>
            <a:ext cx="4876800" cy="3970318"/>
          </a:xfrm>
          <a:prstGeom prst="rect">
            <a:avLst/>
          </a:prstGeom>
          <a:solidFill>
            <a:srgbClr val="001667"/>
          </a:solidFill>
          <a:ln w="12700">
            <a:solidFill>
              <a:schemeClr val="tx1"/>
            </a:solidFill>
          </a:ln>
        </p:spPr>
        <p:txBody>
          <a:bodyPr wrap="square" rtlCol="0">
            <a:spAutoFit/>
          </a:bodyPr>
          <a:lstStyle/>
          <a:p>
            <a:pPr algn="ctr"/>
            <a:r>
              <a:rPr lang="en-US" dirty="0"/>
              <a:t>The model presented looks good because simple structure is achieved as each variable loads unambiguously onto one and only one factor using .30 as a cutoff. Cross-loadings are relatively small. This provides for a clean, simple interpretation of the data</a:t>
            </a:r>
            <a:r>
              <a:rPr lang="en-US" dirty="0" smtClean="0"/>
              <a:t>.</a:t>
            </a:r>
          </a:p>
          <a:p>
            <a:pPr algn="ctr"/>
            <a:endParaRPr lang="en-US" dirty="0"/>
          </a:p>
          <a:p>
            <a:pPr algn="ctr"/>
            <a:r>
              <a:rPr lang="en-US" dirty="0"/>
              <a:t>An examination of the observed variables that load onto each factor allows </a:t>
            </a:r>
            <a:r>
              <a:rPr lang="en-US" dirty="0" smtClean="0"/>
              <a:t>one to </a:t>
            </a:r>
            <a:r>
              <a:rPr lang="en-US" dirty="0"/>
              <a:t>label the factors and view them as subscales (dimensions) of the instrument. In the case of the tested instrument, “Factor 1” can be </a:t>
            </a:r>
            <a:r>
              <a:rPr lang="en-US" dirty="0" smtClean="0"/>
              <a:t>labeled </a:t>
            </a:r>
            <a:r>
              <a:rPr lang="en-US" dirty="0"/>
              <a:t>as classroom social community and “Factor 2” can be </a:t>
            </a:r>
            <a:r>
              <a:rPr lang="en-US" dirty="0" smtClean="0"/>
              <a:t>labeled </a:t>
            </a:r>
            <a:r>
              <a:rPr lang="en-US" dirty="0"/>
              <a:t>classroom learning community.</a:t>
            </a:r>
            <a:endParaRPr lang="en-US" dirty="0" smtClean="0"/>
          </a:p>
        </p:txBody>
      </p:sp>
      <p:sp>
        <p:nvSpPr>
          <p:cNvPr id="6" name="TextBox 5"/>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Tree>
    <p:extLst>
      <p:ext uri="{BB962C8B-B14F-4D97-AF65-F5344CB8AC3E}">
        <p14:creationId xmlns:p14="http://schemas.microsoft.com/office/powerpoint/2010/main" val="35292273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Uses of Factor Analysis</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752600"/>
            <a:ext cx="8229600" cy="4144963"/>
          </a:xfrm>
        </p:spPr>
        <p:txBody>
          <a:bodyPr>
            <a:normAutofit/>
          </a:bodyPr>
          <a:lstStyle/>
          <a:p>
            <a:r>
              <a:rPr lang="en-US" sz="2400" dirty="0" smtClean="0">
                <a:latin typeface="Times New Roman" pitchFamily="18" charset="0"/>
                <a:cs typeface="Times New Roman" pitchFamily="18" charset="0"/>
              </a:rPr>
              <a:t>Factor </a:t>
            </a:r>
            <a:r>
              <a:rPr lang="en-US" sz="2400" dirty="0">
                <a:latin typeface="Times New Roman" pitchFamily="18" charset="0"/>
                <a:cs typeface="Times New Roman" pitchFamily="18" charset="0"/>
              </a:rPr>
              <a:t>analysis is a parametric procedure used to analyze interrelationships among a large number of variables and to explain these variables in terms of their common underlying dimensions (i.e., factors or components)</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Factor analysis </a:t>
            </a:r>
            <a:r>
              <a:rPr lang="en-US" sz="2400" dirty="0">
                <a:latin typeface="Times New Roman" pitchFamily="18" charset="0"/>
                <a:cs typeface="Times New Roman" pitchFamily="18" charset="0"/>
              </a:rPr>
              <a:t>addresses two types of variables:</a:t>
            </a:r>
          </a:p>
          <a:p>
            <a:pPr lvl="1"/>
            <a:r>
              <a:rPr lang="en-US" sz="2000" dirty="0" smtClean="0">
                <a:latin typeface="Times New Roman" pitchFamily="18" charset="0"/>
                <a:cs typeface="Times New Roman" pitchFamily="18" charset="0"/>
              </a:rPr>
              <a:t>Observed variables.</a:t>
            </a:r>
            <a:endParaRPr lang="en-US" sz="2000" dirty="0">
              <a:latin typeface="Times New Roman" pitchFamily="18" charset="0"/>
              <a:cs typeface="Times New Roman" pitchFamily="18" charset="0"/>
            </a:endParaRPr>
          </a:p>
          <a:p>
            <a:pPr lvl="1"/>
            <a:r>
              <a:rPr lang="en-US" sz="2000" dirty="0" smtClean="0">
                <a:latin typeface="Times New Roman" pitchFamily="18" charset="0"/>
                <a:cs typeface="Times New Roman" pitchFamily="18" charset="0"/>
              </a:rPr>
              <a:t>Latent </a:t>
            </a:r>
            <a:r>
              <a:rPr lang="en-US" sz="2000" dirty="0">
                <a:latin typeface="Times New Roman" pitchFamily="18" charset="0"/>
                <a:cs typeface="Times New Roman" pitchFamily="18" charset="0"/>
              </a:rPr>
              <a:t>variables (i.e., </a:t>
            </a:r>
            <a:r>
              <a:rPr lang="en-US" sz="2000" dirty="0" smtClean="0">
                <a:latin typeface="Times New Roman" pitchFamily="18" charset="0"/>
                <a:cs typeface="Times New Roman" pitchFamily="18" charset="0"/>
              </a:rPr>
              <a:t>underlying factors that </a:t>
            </a:r>
            <a:r>
              <a:rPr lang="en-US" sz="2000" dirty="0">
                <a:latin typeface="Times New Roman" pitchFamily="18" charset="0"/>
                <a:cs typeface="Times New Roman" pitchFamily="18" charset="0"/>
              </a:rPr>
              <a:t>are relatively independent of one another</a:t>
            </a:r>
            <a:r>
              <a:rPr lang="en-US" sz="2000" dirty="0" smtClean="0">
                <a:latin typeface="Times New Roman" pitchFamily="18" charset="0"/>
                <a:cs typeface="Times New Roman" pitchFamily="18" charset="0"/>
              </a:rPr>
              <a:t>).</a:t>
            </a: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51740292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26 at 9.07.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0" cy="4334494"/>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0" name="TextBox 9"/>
          <p:cNvSpPr txBox="1"/>
          <p:nvPr/>
        </p:nvSpPr>
        <p:spPr>
          <a:xfrm>
            <a:off x="3886200" y="1752600"/>
            <a:ext cx="5105400" cy="1754327"/>
          </a:xfrm>
          <a:prstGeom prst="rect">
            <a:avLst/>
          </a:prstGeom>
          <a:solidFill>
            <a:srgbClr val="001667"/>
          </a:solidFill>
          <a:ln w="12700">
            <a:solidFill>
              <a:schemeClr val="tx1"/>
            </a:solidFill>
          </a:ln>
        </p:spPr>
        <p:txBody>
          <a:bodyPr wrap="square" rtlCol="0">
            <a:spAutoFit/>
          </a:bodyPr>
          <a:lstStyle/>
          <a:p>
            <a:pPr algn="ctr"/>
            <a:r>
              <a:rPr lang="en-US" dirty="0" smtClean="0"/>
              <a:t>The </a:t>
            </a:r>
            <a:r>
              <a:rPr lang="en-US" dirty="0"/>
              <a:t>pattern matrix and the structure matrix are equal after orthogonal </a:t>
            </a:r>
            <a:r>
              <a:rPr lang="en-US" dirty="0" smtClean="0"/>
              <a:t>rotation and unequal </a:t>
            </a:r>
            <a:r>
              <a:rPr lang="en-US" dirty="0"/>
              <a:t>after oblique </a:t>
            </a:r>
            <a:r>
              <a:rPr lang="en-US" dirty="0" smtClean="0"/>
              <a:t>rotation (the case here because of Direct </a:t>
            </a:r>
            <a:r>
              <a:rPr lang="en-US" dirty="0" err="1" smtClean="0"/>
              <a:t>Oblimin</a:t>
            </a:r>
            <a:r>
              <a:rPr lang="en-US" dirty="0" smtClean="0"/>
              <a:t> rotation). </a:t>
            </a:r>
            <a:r>
              <a:rPr lang="en-US" dirty="0"/>
              <a:t>However, only the pattern matrix </a:t>
            </a:r>
            <a:r>
              <a:rPr lang="en-US" dirty="0" smtClean="0"/>
              <a:t>(the previous output) need </a:t>
            </a:r>
            <a:r>
              <a:rPr lang="en-US" dirty="0"/>
              <a:t>be examined since it allows for the easiest interpretation of factors.</a:t>
            </a:r>
            <a:endParaRPr lang="en-US" dirty="0" smtClean="0"/>
          </a:p>
        </p:txBody>
      </p:sp>
      <p:sp>
        <p:nvSpPr>
          <p:cNvPr id="6" name="TextBox 5"/>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Tree>
    <p:extLst>
      <p:ext uri="{BB962C8B-B14F-4D97-AF65-F5344CB8AC3E}">
        <p14:creationId xmlns:p14="http://schemas.microsoft.com/office/powerpoint/2010/main" val="296431728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26 at 9.10.3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2824007"/>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0" name="TextBox 9"/>
          <p:cNvSpPr txBox="1"/>
          <p:nvPr/>
        </p:nvSpPr>
        <p:spPr>
          <a:xfrm>
            <a:off x="990600" y="3733800"/>
            <a:ext cx="7010400" cy="1477328"/>
          </a:xfrm>
          <a:prstGeom prst="rect">
            <a:avLst/>
          </a:prstGeom>
          <a:solidFill>
            <a:srgbClr val="001667"/>
          </a:solidFill>
          <a:ln w="12700">
            <a:solidFill>
              <a:schemeClr val="tx1"/>
            </a:solidFill>
          </a:ln>
        </p:spPr>
        <p:txBody>
          <a:bodyPr wrap="square" rtlCol="0">
            <a:spAutoFit/>
          </a:bodyPr>
          <a:lstStyle/>
          <a:p>
            <a:pPr algn="ctr"/>
            <a:r>
              <a:rPr lang="en-US" dirty="0"/>
              <a:t>The above SPSS output shows a moderate relationship between the two extracted factors. </a:t>
            </a:r>
            <a:endParaRPr lang="en-US" dirty="0" smtClean="0"/>
          </a:p>
          <a:p>
            <a:pPr algn="ctr"/>
            <a:endParaRPr lang="en-US" dirty="0"/>
          </a:p>
          <a:p>
            <a:pPr algn="ctr"/>
            <a:r>
              <a:rPr lang="en-US" dirty="0" smtClean="0"/>
              <a:t>Note: very </a:t>
            </a:r>
            <a:r>
              <a:rPr lang="en-US" dirty="0"/>
              <a:t>high correlations between </a:t>
            </a:r>
            <a:r>
              <a:rPr lang="en-US" dirty="0" smtClean="0"/>
              <a:t>pairs of factors </a:t>
            </a:r>
            <a:r>
              <a:rPr lang="en-US" dirty="0"/>
              <a:t>suggest such factors should be combined into a single factor.</a:t>
            </a:r>
            <a:endParaRPr lang="en-US" dirty="0" smtClean="0"/>
          </a:p>
        </p:txBody>
      </p:sp>
      <p:sp>
        <p:nvSpPr>
          <p:cNvPr id="6" name="TextBox 5"/>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Tree>
    <p:extLst>
      <p:ext uri="{BB962C8B-B14F-4D97-AF65-F5344CB8AC3E}">
        <p14:creationId xmlns:p14="http://schemas.microsoft.com/office/powerpoint/2010/main" val="341645979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0" name="TextBox 9"/>
          <p:cNvSpPr txBox="1"/>
          <p:nvPr/>
        </p:nvSpPr>
        <p:spPr>
          <a:xfrm>
            <a:off x="304800" y="457200"/>
            <a:ext cx="8458200" cy="4524316"/>
          </a:xfrm>
          <a:prstGeom prst="rect">
            <a:avLst/>
          </a:prstGeom>
          <a:solidFill>
            <a:srgbClr val="001667"/>
          </a:solidFill>
          <a:ln w="12700">
            <a:solidFill>
              <a:schemeClr val="tx1"/>
            </a:solidFill>
          </a:ln>
        </p:spPr>
        <p:txBody>
          <a:bodyPr wrap="square" rtlCol="0">
            <a:spAutoFit/>
          </a:bodyPr>
          <a:lstStyle/>
          <a:p>
            <a:pPr algn="ctr"/>
            <a:r>
              <a:rPr lang="en-US" dirty="0" smtClean="0"/>
              <a:t>Factor Analysis Results Summary</a:t>
            </a:r>
          </a:p>
          <a:p>
            <a:pPr algn="ctr"/>
            <a:endParaRPr lang="en-US" i="1" dirty="0"/>
          </a:p>
          <a:p>
            <a:pPr algn="ctr"/>
            <a:r>
              <a:rPr lang="en-US" i="1" dirty="0" smtClean="0"/>
              <a:t>H</a:t>
            </a:r>
            <a:r>
              <a:rPr lang="en-US" i="1" baseline="-25000" dirty="0" smtClean="0"/>
              <a:t>0</a:t>
            </a:r>
            <a:r>
              <a:rPr lang="en-US" dirty="0"/>
              <a:t>: The proposed sense of classroom community index is </a:t>
            </a:r>
            <a:r>
              <a:rPr lang="en-US" dirty="0" err="1"/>
              <a:t>unidimensional</a:t>
            </a:r>
            <a:r>
              <a:rPr lang="en-US" dirty="0" smtClean="0"/>
              <a:t>. </a:t>
            </a:r>
          </a:p>
          <a:p>
            <a:pPr algn="ctr"/>
            <a:endParaRPr lang="en-US" dirty="0"/>
          </a:p>
          <a:p>
            <a:pPr algn="ctr"/>
            <a:r>
              <a:rPr lang="en-US" dirty="0" smtClean="0"/>
              <a:t>The </a:t>
            </a:r>
            <a:r>
              <a:rPr lang="en-US" dirty="0"/>
              <a:t>factor analysis solution supported the rejection of the null hypothesis that the index is </a:t>
            </a:r>
            <a:r>
              <a:rPr lang="en-US" dirty="0" err="1"/>
              <a:t>unidimensional</a:t>
            </a:r>
            <a:r>
              <a:rPr lang="en-US" dirty="0"/>
              <a:t> and verified a two dimensional solution, as hypothesized, since two factors possessed eigenvalues of 1.00 or greater. The goodness-of-fit </a:t>
            </a:r>
            <a:r>
              <a:rPr lang="en-US"/>
              <a:t>test </a:t>
            </a:r>
            <a:r>
              <a:rPr lang="en-US" smtClean="0"/>
              <a:t>provides </a:t>
            </a:r>
            <a:r>
              <a:rPr lang="en-US" dirty="0"/>
              <a:t>evidence that the data adequately fit the model since the test </a:t>
            </a:r>
            <a:r>
              <a:rPr lang="en-US" dirty="0" smtClean="0"/>
              <a:t>is </a:t>
            </a:r>
            <a:r>
              <a:rPr lang="en-US" dirty="0"/>
              <a:t>not significant, </a:t>
            </a:r>
            <a:r>
              <a:rPr lang="en-US" i="1" dirty="0"/>
              <a:t>p</a:t>
            </a:r>
            <a:r>
              <a:rPr lang="en-US" dirty="0"/>
              <a:t> = .11. Overall, the two maximum likelihood factors accounted for a substantial 54.25% of the variance in the data. Additionally, communalities were satisfactory. They </a:t>
            </a:r>
            <a:r>
              <a:rPr lang="en-US" dirty="0" smtClean="0"/>
              <a:t>reveal </a:t>
            </a:r>
            <a:r>
              <a:rPr lang="en-US" dirty="0"/>
              <a:t>that 69.8% of the variance in question 3 was explained by the two factors that were extracted (the item with the highest communality), while only 34% of the variance in question 11 was explained (the item with the lowest communality). An examination of the pattern coefficients suggested that the two-factor solution </a:t>
            </a:r>
            <a:r>
              <a:rPr lang="en-US" dirty="0" smtClean="0"/>
              <a:t>has </a:t>
            </a:r>
            <a:r>
              <a:rPr lang="en-US" dirty="0"/>
              <a:t>good simple structure and </a:t>
            </a:r>
            <a:r>
              <a:rPr lang="en-US" dirty="0" smtClean="0"/>
              <a:t>can </a:t>
            </a:r>
            <a:r>
              <a:rPr lang="en-US" dirty="0"/>
              <a:t>be meaningfully interpreted as classroom social community and classroom learning community. All items </a:t>
            </a:r>
            <a:r>
              <a:rPr lang="en-US" dirty="0" smtClean="0"/>
              <a:t>have </a:t>
            </a:r>
            <a:r>
              <a:rPr lang="en-US" dirty="0"/>
              <a:t>salient loadings on the expected factor. </a:t>
            </a:r>
          </a:p>
        </p:txBody>
      </p:sp>
    </p:spTree>
    <p:extLst>
      <p:ext uri="{BB962C8B-B14F-4D97-AF65-F5344CB8AC3E}">
        <p14:creationId xmlns:p14="http://schemas.microsoft.com/office/powerpoint/2010/main" val="297452867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144963"/>
          </a:xfrm>
        </p:spPr>
        <p:txBody>
          <a:bodyPr>
            <a:normAutofit/>
          </a:bodyPr>
          <a:lstStyle/>
          <a:p>
            <a:pPr marL="0" indent="0">
              <a:buNone/>
            </a:pPr>
            <a:endParaRPr lang="en-US" sz="2400" dirty="0" smtClean="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End of Presentation</a:t>
            </a: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6158753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Uses of Factor Analysis</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4876800"/>
          </a:xfrm>
        </p:spPr>
        <p:txBody>
          <a:bodyPr>
            <a:normAutofit/>
          </a:bodyPr>
          <a:lstStyle/>
          <a:p>
            <a:r>
              <a:rPr lang="en-US" sz="2400" dirty="0">
                <a:latin typeface="Times New Roman" pitchFamily="18" charset="0"/>
                <a:cs typeface="Times New Roman" pitchFamily="18" charset="0"/>
              </a:rPr>
              <a:t>The issue of whether factor structures should be theory-based or data-based depends on whether the analysis is confirmatory or exploratory</a:t>
            </a:r>
            <a:r>
              <a:rPr lang="en-US" sz="2400" dirty="0" smtClean="0">
                <a:latin typeface="Times New Roman" pitchFamily="18" charset="0"/>
                <a:cs typeface="Times New Roman" pitchFamily="18" charset="0"/>
              </a:rPr>
              <a:t>.</a:t>
            </a:r>
          </a:p>
          <a:p>
            <a:pPr lvl="1"/>
            <a:r>
              <a:rPr lang="en-US" sz="2000" dirty="0">
                <a:latin typeface="Times New Roman" pitchFamily="18" charset="0"/>
                <a:cs typeface="Times New Roman" pitchFamily="18" charset="0"/>
              </a:rPr>
              <a:t>Exploratory factor analysis (EFA) seeks to uncover the underlying structure of a relatively large set of variables. The researcher's </a:t>
            </a:r>
            <a:r>
              <a:rPr lang="en-US" sz="2000" i="1" dirty="0" err="1">
                <a:latin typeface="Times New Roman" pitchFamily="18" charset="0"/>
                <a:cs typeface="Times New Roman" pitchFamily="18" charset="0"/>
              </a:rPr>
              <a:t>à</a:t>
            </a:r>
            <a:r>
              <a:rPr lang="en-US" sz="2000" i="1" dirty="0">
                <a:latin typeface="Times New Roman" pitchFamily="18" charset="0"/>
                <a:cs typeface="Times New Roman" pitchFamily="18" charset="0"/>
              </a:rPr>
              <a:t> priori </a:t>
            </a:r>
            <a:r>
              <a:rPr lang="en-US" sz="2000" dirty="0">
                <a:latin typeface="Times New Roman" pitchFamily="18" charset="0"/>
                <a:cs typeface="Times New Roman" pitchFamily="18" charset="0"/>
              </a:rPr>
              <a:t>assumption is that any indicator may be associated with any factor. This is the most common form of factor analysis. There is no prior theory and one uses factor loadings to discern the factor structure of the data</a:t>
            </a:r>
            <a:r>
              <a:rPr lang="en-US" sz="2000" dirty="0" smtClean="0">
                <a:latin typeface="Times New Roman" pitchFamily="18" charset="0"/>
                <a:cs typeface="Times New Roman" pitchFamily="18" charset="0"/>
              </a:rPr>
              <a:t>.</a:t>
            </a:r>
          </a:p>
          <a:p>
            <a:pPr lvl="1"/>
            <a:r>
              <a:rPr lang="en-US" sz="2000" dirty="0">
                <a:latin typeface="Times New Roman" pitchFamily="18" charset="0"/>
                <a:cs typeface="Times New Roman" pitchFamily="18" charset="0"/>
              </a:rPr>
              <a:t>Confirmatory factor analysis (CFA) seeks to determine if the number of factors and the loadings of observed variables on them conform to what is expected on the basis of pre-established theory. A minimum requirement of CFA is that one hypothesize beforehand the number of factors in the </a:t>
            </a:r>
            <a:r>
              <a:rPr lang="en-US" sz="2000" dirty="0" smtClean="0">
                <a:latin typeface="Times New Roman" pitchFamily="18" charset="0"/>
                <a:cs typeface="Times New Roman" pitchFamily="18" charset="0"/>
              </a:rPr>
              <a:t>model.</a:t>
            </a: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0967403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8-26 at 5.43.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563784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2" name="TextBox 1"/>
          <p:cNvSpPr txBox="1"/>
          <p:nvPr/>
        </p:nvSpPr>
        <p:spPr>
          <a:xfrm>
            <a:off x="1828800" y="2057400"/>
            <a:ext cx="4074885" cy="369332"/>
          </a:xfrm>
          <a:prstGeom prst="rect">
            <a:avLst/>
          </a:prstGeom>
          <a:solidFill>
            <a:srgbClr val="001667"/>
          </a:solidFill>
        </p:spPr>
        <p:txBody>
          <a:bodyPr wrap="square" rtlCol="0">
            <a:spAutoFit/>
          </a:bodyPr>
          <a:lstStyle/>
          <a:p>
            <a:pPr algn="ctr"/>
            <a:r>
              <a:rPr lang="en-US" dirty="0" smtClean="0"/>
              <a:t> Open the dataset </a:t>
            </a:r>
            <a:r>
              <a:rPr lang="en-US" i="1" dirty="0" smtClean="0"/>
              <a:t>Community </a:t>
            </a:r>
            <a:r>
              <a:rPr lang="en-US" i="1" dirty="0" err="1" smtClean="0"/>
              <a:t>Index.sav</a:t>
            </a:r>
            <a:r>
              <a:rPr lang="en-US" dirty="0" smtClean="0"/>
              <a:t>.  </a:t>
            </a:r>
          </a:p>
        </p:txBody>
      </p:sp>
      <p:sp>
        <p:nvSpPr>
          <p:cNvPr id="6" name="TextBox 5"/>
          <p:cNvSpPr txBox="1"/>
          <p:nvPr/>
        </p:nvSpPr>
        <p:spPr>
          <a:xfrm>
            <a:off x="1066800" y="2590800"/>
            <a:ext cx="5524500" cy="369332"/>
          </a:xfrm>
          <a:prstGeom prst="rect">
            <a:avLst/>
          </a:prstGeom>
          <a:solidFill>
            <a:schemeClr val="bg1"/>
          </a:solidFill>
          <a:ln w="38100" cmpd="sng">
            <a:solidFill>
              <a:srgbClr val="001667"/>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rgbClr val="001667"/>
                </a:solidFill>
              </a:rPr>
              <a:t>File available at </a:t>
            </a:r>
            <a:r>
              <a:rPr lang="en-US" dirty="0" smtClean="0">
                <a:solidFill>
                  <a:srgbClr val="001667"/>
                </a:solidFill>
                <a:hlinkClick r:id="rId3"/>
              </a:rPr>
              <a:t>http://www.watertreepress.com/stats</a:t>
            </a:r>
            <a:endParaRPr lang="en-US" dirty="0" smtClean="0">
              <a:solidFill>
                <a:srgbClr val="001667"/>
              </a:solidFill>
            </a:endParaRPr>
          </a:p>
        </p:txBody>
      </p:sp>
    </p:spTree>
    <p:extLst>
      <p:ext uri="{BB962C8B-B14F-4D97-AF65-F5344CB8AC3E}">
        <p14:creationId xmlns:p14="http://schemas.microsoft.com/office/powerpoint/2010/main" val="29214845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6" name="Title 1"/>
          <p:cNvSpPr>
            <a:spLocks noGrp="1"/>
          </p:cNvSpPr>
          <p:nvPr>
            <p:ph type="title"/>
          </p:nvPr>
        </p:nvSpPr>
        <p:spPr>
          <a:xfrm>
            <a:off x="457200" y="30104"/>
            <a:ext cx="8229600" cy="914400"/>
          </a:xfrm>
        </p:spPr>
        <p:txBody>
          <a:bodyPr>
            <a:normAutofit/>
          </a:bodyPr>
          <a:lstStyle/>
          <a:p>
            <a:r>
              <a:rPr lang="en-US" sz="2400" dirty="0">
                <a:latin typeface="Times New Roman" pitchFamily="18" charset="0"/>
                <a:cs typeface="Times New Roman" pitchFamily="18" charset="0"/>
              </a:rPr>
              <a:t>Sense of Classroom Community Index</a:t>
            </a:r>
          </a:p>
        </p:txBody>
      </p:sp>
      <p:sp>
        <p:nvSpPr>
          <p:cNvPr id="7" name="Content Placeholder 2"/>
          <p:cNvSpPr>
            <a:spLocks noGrp="1"/>
          </p:cNvSpPr>
          <p:nvPr>
            <p:ph idx="1"/>
          </p:nvPr>
        </p:nvSpPr>
        <p:spPr>
          <a:xfrm>
            <a:off x="457200" y="838200"/>
            <a:ext cx="8229600" cy="5410200"/>
          </a:xfrm>
        </p:spPr>
        <p:txBody>
          <a:bodyPr>
            <a:normAutofit fontScale="62500" lnSpcReduction="20000"/>
          </a:bodyPr>
          <a:lstStyle/>
          <a:p>
            <a:pPr marL="0" indent="0">
              <a:buNone/>
            </a:pPr>
            <a:r>
              <a:rPr lang="en-US" sz="2600" dirty="0" smtClean="0"/>
              <a:t>Factor analysis of the following instrument is conducted in this presentation:</a:t>
            </a:r>
          </a:p>
          <a:p>
            <a:pPr marL="0" indent="0">
              <a:buNone/>
            </a:pPr>
            <a:endParaRPr lang="en-US" sz="2600" dirty="0"/>
          </a:p>
          <a:p>
            <a:pPr marL="1149350" indent="-457200">
              <a:buNone/>
            </a:pPr>
            <a:r>
              <a:rPr lang="en-US" sz="2600" dirty="0" smtClean="0"/>
              <a:t>Each </a:t>
            </a:r>
            <a:r>
              <a:rPr lang="en-US" sz="2600" dirty="0"/>
              <a:t>item has the following response set: Strongly Agree (SA), Agree (A), Neutral (N), Disagree (D), Strongly Disagree (SD</a:t>
            </a:r>
            <a:r>
              <a:rPr lang="en-US" sz="2600" dirty="0" smtClean="0"/>
              <a:t>)</a:t>
            </a:r>
          </a:p>
          <a:p>
            <a:pPr marL="1149350" indent="-457200">
              <a:buNone/>
            </a:pPr>
            <a:endParaRPr lang="en-US" sz="2400" dirty="0"/>
          </a:p>
          <a:p>
            <a:pPr marL="1149350" lvl="1" indent="-457200">
              <a:buFont typeface="+mj-lt"/>
              <a:buAutoNum type="arabicPeriod"/>
            </a:pPr>
            <a:r>
              <a:rPr lang="en-US" sz="2600" dirty="0"/>
              <a:t>I feel that students in this course care about each other</a:t>
            </a:r>
          </a:p>
          <a:p>
            <a:pPr marL="1149350" lvl="1" indent="-457200">
              <a:buFont typeface="+mj-lt"/>
              <a:buAutoNum type="arabicPeriod"/>
            </a:pPr>
            <a:r>
              <a:rPr lang="en-US" sz="2600" dirty="0"/>
              <a:t>I feel that I am encouraged to ask questions</a:t>
            </a:r>
          </a:p>
          <a:p>
            <a:pPr marL="1149350" lvl="1" indent="-457200">
              <a:buFont typeface="+mj-lt"/>
              <a:buAutoNum type="arabicPeriod"/>
            </a:pPr>
            <a:r>
              <a:rPr lang="en-US" sz="2600" dirty="0"/>
              <a:t>I feel connected to others in this course</a:t>
            </a:r>
          </a:p>
          <a:p>
            <a:pPr marL="1149350" lvl="1" indent="-457200">
              <a:buFont typeface="+mj-lt"/>
              <a:buAutoNum type="arabicPeriod"/>
            </a:pPr>
            <a:r>
              <a:rPr lang="en-US" sz="2600" dirty="0"/>
              <a:t>I feel that it is hard to get help when I have a question</a:t>
            </a:r>
          </a:p>
          <a:p>
            <a:pPr marL="1149350" lvl="1" indent="-457200">
              <a:buFont typeface="+mj-lt"/>
              <a:buAutoNum type="arabicPeriod"/>
            </a:pPr>
            <a:r>
              <a:rPr lang="en-US" sz="2600" dirty="0"/>
              <a:t>I do not feel a spirit of community</a:t>
            </a:r>
          </a:p>
          <a:p>
            <a:pPr marL="1149350" lvl="1" indent="-457200">
              <a:buFont typeface="+mj-lt"/>
              <a:buAutoNum type="arabicPeriod"/>
            </a:pPr>
            <a:r>
              <a:rPr lang="en-US" sz="2600" dirty="0"/>
              <a:t>I feel that I receive timely feedback</a:t>
            </a:r>
          </a:p>
          <a:p>
            <a:pPr marL="1149350" lvl="1" indent="-457200">
              <a:buFont typeface="+mj-lt"/>
              <a:buAutoNum type="arabicPeriod"/>
            </a:pPr>
            <a:r>
              <a:rPr lang="en-US" sz="2600" dirty="0"/>
              <a:t>I feel that this course is like a family</a:t>
            </a:r>
          </a:p>
          <a:p>
            <a:pPr marL="1149350" lvl="1" indent="-457200">
              <a:buFont typeface="+mj-lt"/>
              <a:buAutoNum type="arabicPeriod"/>
            </a:pPr>
            <a:r>
              <a:rPr lang="en-US" sz="2600" dirty="0"/>
              <a:t>I feel isolated in this course</a:t>
            </a:r>
          </a:p>
          <a:p>
            <a:pPr marL="1149350" lvl="1" indent="-457200">
              <a:buFont typeface="+mj-lt"/>
              <a:buAutoNum type="arabicPeriod"/>
            </a:pPr>
            <a:r>
              <a:rPr lang="en-US" sz="2600" dirty="0"/>
              <a:t>I feel that I can rely on others in this course</a:t>
            </a:r>
          </a:p>
          <a:p>
            <a:pPr marL="1149350" lvl="1" indent="-457200">
              <a:buFont typeface="+mj-lt"/>
              <a:buAutoNum type="arabicPeriod"/>
            </a:pPr>
            <a:r>
              <a:rPr lang="en-US" sz="2600" dirty="0"/>
              <a:t>I feel uncertain about others in this course</a:t>
            </a:r>
          </a:p>
          <a:p>
            <a:pPr marL="1149350" lvl="1" indent="-457200">
              <a:buFont typeface="+mj-lt"/>
              <a:buAutoNum type="arabicPeriod"/>
            </a:pPr>
            <a:r>
              <a:rPr lang="en-US" sz="2600" dirty="0"/>
              <a:t>I feel that my educational needs are not being met</a:t>
            </a:r>
          </a:p>
          <a:p>
            <a:pPr marL="1149350" lvl="1" indent="-457200">
              <a:buFont typeface="+mj-lt"/>
              <a:buAutoNum type="arabicPeriod"/>
            </a:pPr>
            <a:r>
              <a:rPr lang="en-US" sz="2600" dirty="0"/>
              <a:t>I feel confident that others will support </a:t>
            </a:r>
            <a:r>
              <a:rPr lang="en-US" sz="2600" dirty="0" smtClean="0"/>
              <a:t>me</a:t>
            </a:r>
          </a:p>
          <a:p>
            <a:endParaRPr lang="en-US" sz="2400" dirty="0"/>
          </a:p>
          <a:p>
            <a:pPr marL="0" indent="0">
              <a:buNone/>
            </a:pPr>
            <a:r>
              <a:rPr lang="en-US" sz="2600" dirty="0" smtClean="0"/>
              <a:t>Items </a:t>
            </a:r>
            <a:r>
              <a:rPr lang="en-US" sz="2600" dirty="0"/>
              <a:t>are scored as follows: SA = 4, A = 3, N = 2, D = 1, SD = 0. To obtain the overall Classroom Community Index score, one must add the weights of all 12 items. Total raw scores range from a maximum of 48 to a minimum of 0. Items 4, 5, 8, 10, and 11 are reversed scored.</a:t>
            </a:r>
          </a:p>
        </p:txBody>
      </p:sp>
    </p:spTree>
    <p:extLst>
      <p:ext uri="{BB962C8B-B14F-4D97-AF65-F5344CB8AC3E}">
        <p14:creationId xmlns:p14="http://schemas.microsoft.com/office/powerpoint/2010/main" val="15826080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26 at 5.46.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 y="228600"/>
            <a:ext cx="9144000" cy="563277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6" name="TextBox 15"/>
          <p:cNvSpPr txBox="1"/>
          <p:nvPr/>
        </p:nvSpPr>
        <p:spPr>
          <a:xfrm>
            <a:off x="6019800" y="2667000"/>
            <a:ext cx="2819401" cy="646331"/>
          </a:xfrm>
          <a:prstGeom prst="rect">
            <a:avLst/>
          </a:prstGeom>
          <a:solidFill>
            <a:srgbClr val="001667"/>
          </a:solidFill>
        </p:spPr>
        <p:txBody>
          <a:bodyPr wrap="square" rtlCol="0">
            <a:spAutoFit/>
          </a:bodyPr>
          <a:lstStyle/>
          <a:p>
            <a:pPr algn="ctr"/>
            <a:r>
              <a:rPr lang="en-US" dirty="0" smtClean="0"/>
              <a:t>Follow the menu as indicated.  </a:t>
            </a:r>
          </a:p>
        </p:txBody>
      </p:sp>
    </p:spTree>
    <p:extLst>
      <p:ext uri="{BB962C8B-B14F-4D97-AF65-F5344CB8AC3E}">
        <p14:creationId xmlns:p14="http://schemas.microsoft.com/office/powerpoint/2010/main" val="7792186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26 at 5.48.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5629609"/>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5" name="TextBox 4"/>
          <p:cNvSpPr txBox="1"/>
          <p:nvPr/>
        </p:nvSpPr>
        <p:spPr>
          <a:xfrm>
            <a:off x="5095052" y="1447800"/>
            <a:ext cx="4038600" cy="2585323"/>
          </a:xfrm>
          <a:prstGeom prst="rect">
            <a:avLst/>
          </a:prstGeom>
          <a:solidFill>
            <a:srgbClr val="001667"/>
          </a:solidFill>
          <a:ln w="12700">
            <a:solidFill>
              <a:schemeClr val="tx1"/>
            </a:solidFill>
          </a:ln>
        </p:spPr>
        <p:txBody>
          <a:bodyPr wrap="square" rtlCol="0">
            <a:spAutoFit/>
          </a:bodyPr>
          <a:lstStyle/>
          <a:p>
            <a:pPr algn="ctr"/>
            <a:r>
              <a:rPr lang="en-US" dirty="0"/>
              <a:t>Select and move </a:t>
            </a:r>
            <a:r>
              <a:rPr lang="en-US" dirty="0" smtClean="0"/>
              <a:t>variables </a:t>
            </a:r>
            <a:r>
              <a:rPr lang="en-US" i="1" dirty="0" smtClean="0"/>
              <a:t>q01</a:t>
            </a:r>
            <a:r>
              <a:rPr lang="en-US" dirty="0" smtClean="0"/>
              <a:t> through </a:t>
            </a:r>
            <a:r>
              <a:rPr lang="en-US" i="1" dirty="0" smtClean="0"/>
              <a:t>q12</a:t>
            </a:r>
            <a:r>
              <a:rPr lang="en-US" dirty="0" smtClean="0"/>
              <a:t> to </a:t>
            </a:r>
            <a:r>
              <a:rPr lang="en-US" dirty="0"/>
              <a:t>the </a:t>
            </a:r>
            <a:r>
              <a:rPr lang="en-US" b="1" dirty="0" smtClean="0"/>
              <a:t>Variables: </a:t>
            </a:r>
            <a:r>
              <a:rPr lang="en-US" dirty="0" smtClean="0"/>
              <a:t>box</a:t>
            </a:r>
            <a:r>
              <a:rPr lang="en-US" dirty="0"/>
              <a:t>. </a:t>
            </a:r>
            <a:r>
              <a:rPr lang="en-US" dirty="0" smtClean="0"/>
              <a:t>In this example we will test the following null hypothesis:</a:t>
            </a:r>
          </a:p>
          <a:p>
            <a:pPr algn="ctr"/>
            <a:endParaRPr lang="en-US" dirty="0" smtClean="0"/>
          </a:p>
          <a:p>
            <a:pPr algn="ctr"/>
            <a:r>
              <a:rPr lang="en-US" i="1" dirty="0" smtClean="0"/>
              <a:t>H</a:t>
            </a:r>
            <a:r>
              <a:rPr lang="en-US" i="1" baseline="-25000" dirty="0" smtClean="0"/>
              <a:t>0</a:t>
            </a:r>
            <a:r>
              <a:rPr lang="en-US" dirty="0"/>
              <a:t>: </a:t>
            </a:r>
            <a:r>
              <a:rPr lang="en-US" dirty="0" smtClean="0"/>
              <a:t>The </a:t>
            </a:r>
            <a:r>
              <a:rPr lang="en-US" dirty="0"/>
              <a:t>proposed sense of classroom community index is </a:t>
            </a:r>
            <a:r>
              <a:rPr lang="en-US" dirty="0" err="1"/>
              <a:t>unidimensional</a:t>
            </a:r>
            <a:r>
              <a:rPr lang="en-US" dirty="0" smtClean="0"/>
              <a:t>.</a:t>
            </a:r>
          </a:p>
          <a:p>
            <a:pPr algn="ctr"/>
            <a:endParaRPr lang="en-US" dirty="0"/>
          </a:p>
          <a:p>
            <a:pPr algn="ctr"/>
            <a:r>
              <a:rPr lang="en-US" dirty="0" smtClean="0"/>
              <a:t>Click </a:t>
            </a:r>
            <a:r>
              <a:rPr lang="en-US" dirty="0" err="1" smtClean="0"/>
              <a:t>Descriptives</a:t>
            </a:r>
            <a:r>
              <a:rPr lang="en-US" dirty="0" smtClean="0"/>
              <a:t>…</a:t>
            </a:r>
          </a:p>
        </p:txBody>
      </p:sp>
      <p:sp>
        <p:nvSpPr>
          <p:cNvPr id="6" name="Oval 5"/>
          <p:cNvSpPr/>
          <p:nvPr/>
        </p:nvSpPr>
        <p:spPr>
          <a:xfrm>
            <a:off x="2209800" y="1600200"/>
            <a:ext cx="1524000" cy="13716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86200" y="1752600"/>
            <a:ext cx="914400" cy="3048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89592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3-08-26 at 5.55.5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26" y="381000"/>
            <a:ext cx="9144000" cy="563277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5" name="TextBox 4"/>
          <p:cNvSpPr txBox="1"/>
          <p:nvPr/>
        </p:nvSpPr>
        <p:spPr>
          <a:xfrm>
            <a:off x="4953000" y="3352800"/>
            <a:ext cx="3962400" cy="923330"/>
          </a:xfrm>
          <a:prstGeom prst="rect">
            <a:avLst/>
          </a:prstGeom>
          <a:solidFill>
            <a:srgbClr val="001667"/>
          </a:solidFill>
          <a:ln w="12700">
            <a:solidFill>
              <a:schemeClr val="tx1"/>
            </a:solidFill>
          </a:ln>
        </p:spPr>
        <p:txBody>
          <a:bodyPr wrap="square" rtlCol="0">
            <a:spAutoFit/>
          </a:bodyPr>
          <a:lstStyle/>
          <a:p>
            <a:pPr algn="ctr"/>
            <a:r>
              <a:rPr lang="en-US" dirty="0" smtClean="0"/>
              <a:t>Select the options shown in the Factor Analysis: </a:t>
            </a:r>
            <a:r>
              <a:rPr lang="en-US" dirty="0" err="1"/>
              <a:t>D</a:t>
            </a:r>
            <a:r>
              <a:rPr lang="en-US" dirty="0" err="1" smtClean="0"/>
              <a:t>escriptives</a:t>
            </a:r>
            <a:r>
              <a:rPr lang="en-US" dirty="0" smtClean="0"/>
              <a:t> dialog to the left. Click Continue then Extraction.</a:t>
            </a:r>
          </a:p>
        </p:txBody>
      </p:sp>
      <p:sp>
        <p:nvSpPr>
          <p:cNvPr id="7" name="Oval 6"/>
          <p:cNvSpPr/>
          <p:nvPr/>
        </p:nvSpPr>
        <p:spPr>
          <a:xfrm>
            <a:off x="3810000" y="2133600"/>
            <a:ext cx="1066800" cy="3048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895600" y="4876800"/>
            <a:ext cx="914400" cy="2286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81927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3-08-26 at 9.43.2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5627709"/>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5" name="TextBox 4"/>
          <p:cNvSpPr txBox="1"/>
          <p:nvPr/>
        </p:nvSpPr>
        <p:spPr>
          <a:xfrm>
            <a:off x="5029200" y="2514600"/>
            <a:ext cx="3962400" cy="2862323"/>
          </a:xfrm>
          <a:prstGeom prst="rect">
            <a:avLst/>
          </a:prstGeom>
          <a:solidFill>
            <a:srgbClr val="001667"/>
          </a:solidFill>
          <a:ln w="12700">
            <a:solidFill>
              <a:schemeClr val="tx1"/>
            </a:solidFill>
          </a:ln>
        </p:spPr>
        <p:txBody>
          <a:bodyPr wrap="square" rtlCol="0">
            <a:spAutoFit/>
          </a:bodyPr>
          <a:lstStyle/>
          <a:p>
            <a:pPr algn="ctr"/>
            <a:r>
              <a:rPr lang="en-US" dirty="0"/>
              <a:t>Select the </a:t>
            </a:r>
            <a:r>
              <a:rPr lang="en-US" dirty="0" smtClean="0"/>
              <a:t>options shown </a:t>
            </a:r>
            <a:r>
              <a:rPr lang="en-US" dirty="0"/>
              <a:t>in the Factor Analysis: </a:t>
            </a:r>
            <a:r>
              <a:rPr lang="en-US" dirty="0" smtClean="0"/>
              <a:t>Extraction </a:t>
            </a:r>
            <a:r>
              <a:rPr lang="en-US" dirty="0"/>
              <a:t>dialog </a:t>
            </a:r>
            <a:r>
              <a:rPr lang="en-US" dirty="0" smtClean="0"/>
              <a:t>to </a:t>
            </a:r>
            <a:r>
              <a:rPr lang="en-US" dirty="0"/>
              <a:t>the left. Click Continue then </a:t>
            </a:r>
            <a:r>
              <a:rPr lang="en-US" dirty="0" smtClean="0"/>
              <a:t>Rotation.</a:t>
            </a:r>
          </a:p>
          <a:p>
            <a:pPr algn="ctr"/>
            <a:endParaRPr lang="en-US" dirty="0"/>
          </a:p>
          <a:p>
            <a:pPr algn="ctr"/>
            <a:r>
              <a:rPr lang="en-US" dirty="0" smtClean="0"/>
              <a:t>Note: a Confirmatory Factor Analysis (CFA) will be conducted in order to confirm theory that suggests sense of classroom community is composed of two dimensions: social community and learning community.</a:t>
            </a:r>
            <a:endParaRPr lang="en-US" dirty="0"/>
          </a:p>
        </p:txBody>
      </p:sp>
      <p:sp>
        <p:nvSpPr>
          <p:cNvPr id="7" name="Oval 6"/>
          <p:cNvSpPr/>
          <p:nvPr/>
        </p:nvSpPr>
        <p:spPr>
          <a:xfrm>
            <a:off x="3048000" y="5410200"/>
            <a:ext cx="762000" cy="3048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10000" y="2286000"/>
            <a:ext cx="1066800" cy="2286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970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TotalTime>
  <Words>1832</Words>
  <Application>Microsoft Macintosh PowerPoint</Application>
  <PresentationFormat>On-screen Show (4:3)</PresentationFormat>
  <Paragraphs>108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Social Science Research Design and Statistics, 2/e Alfred P. Rovai, Jason D. Baker, and Michael K. Ponton</vt:lpstr>
      <vt:lpstr>Uses of Factor Analysis</vt:lpstr>
      <vt:lpstr>Uses of Factor Analysis</vt:lpstr>
      <vt:lpstr>PowerPoint Presentation</vt:lpstr>
      <vt:lpstr>Sense of Classroom Community Index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Watertree Press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Michael Ponton</dc:creator>
  <cp:keywords/>
  <dc:description/>
  <cp:lastModifiedBy>Alfred Rovai</cp:lastModifiedBy>
  <cp:revision>77</cp:revision>
  <dcterms:created xsi:type="dcterms:W3CDTF">2013-06-04T13:30:25Z</dcterms:created>
  <dcterms:modified xsi:type="dcterms:W3CDTF">2013-08-27T09:53:02Z</dcterms:modified>
  <cp:category/>
</cp:coreProperties>
</file>